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700" r:id="rId3"/>
  </p:sldMasterIdLst>
  <p:notesMasterIdLst>
    <p:notesMasterId r:id="rId36"/>
  </p:notesMasterIdLst>
  <p:sldIdLst>
    <p:sldId id="256" r:id="rId4"/>
    <p:sldId id="346" r:id="rId5"/>
    <p:sldId id="350" r:id="rId6"/>
    <p:sldId id="351" r:id="rId7"/>
    <p:sldId id="342" r:id="rId8"/>
    <p:sldId id="343" r:id="rId9"/>
    <p:sldId id="283" r:id="rId10"/>
    <p:sldId id="286" r:id="rId11"/>
    <p:sldId id="333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19" r:id="rId20"/>
    <p:sldId id="316" r:id="rId21"/>
    <p:sldId id="321" r:id="rId22"/>
    <p:sldId id="320" r:id="rId23"/>
    <p:sldId id="322" r:id="rId24"/>
    <p:sldId id="325" r:id="rId25"/>
    <p:sldId id="326" r:id="rId26"/>
    <p:sldId id="344" r:id="rId27"/>
    <p:sldId id="345" r:id="rId28"/>
    <p:sldId id="349" r:id="rId29"/>
    <p:sldId id="328" r:id="rId30"/>
    <p:sldId id="329" r:id="rId31"/>
    <p:sldId id="330" r:id="rId32"/>
    <p:sldId id="331" r:id="rId33"/>
    <p:sldId id="334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laide Cupido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08142-5323-442E-B7F8-F7E864FEAB21}" type="datetimeFigureOut">
              <a:rPr lang="en-ZA" smtClean="0"/>
              <a:pPr/>
              <a:t>2013/05/15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ACC61-51AC-4719-A4D6-A1282C196F1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9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9EA4F0-C6D3-4E31-9478-AB4CC4BE13B9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08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9884E-2181-4E4A-AC31-860BBDEF6440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61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78554-7F58-43A6-8B24-9E65EF2D9067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12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1D3D5-30CC-40A9-93D2-D1832A3FA5BE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938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18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A46E3-A846-44D2-9527-46BE5ABE06DC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8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AF776-9FF3-4777-877B-39E9F7BC51CF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43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21705-A1F1-4797-9920-1F027950248D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35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C946C-A7C7-44CE-9552-8A31E931AE28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54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2CDEA-8A17-49CC-A261-2ED53F6C13B6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5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CEC0B-5CF2-46C5-A3A1-27CFC150DB42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4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80D62-B1B8-4635-AF20-2C34A24F2A60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904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7A1A5-B5B6-4F31-ACB0-1E9DAFF048B1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34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DFB98-92F1-443C-8E3F-68C709F1FF80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35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5B043-5802-4429-B6D7-A51BF50782D0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07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EE32B-D6C0-40A8-8095-30513F92556A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004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9F0E3-E10A-4542-9332-7CE94AD8AA2A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54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A6B30-4C37-4CE3-8078-0A24189706C6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12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C429B-F935-4C4E-9265-537542153B9E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54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E5B2B-5A77-4F4A-8912-666ACE34B33E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99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D8D28-C512-448B-912A-3C39D80A8DC1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8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7CB23-8F91-46A6-988B-972A33FCCB1D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2627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A97A0-AAE7-464E-A232-C3A10CD12521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25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A4976-A998-43A7-801E-79F349A601A4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32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0B5A1-E896-4E33-8073-4AA960E8790D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3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105B6-8616-4295-9062-D6BF73B8F883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86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87D32-D52B-43E2-9A6F-06065DA4CC44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162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6EBA8-F7CA-4102-A86D-4168164A6A9E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61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3EEA8-E54E-4AE5-9F3F-8D01CDE240BC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05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29D76-69AD-4D13-97AC-E67A4C3D6E93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133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4970B-DFFC-47F1-BACA-BB9BB754F0B7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525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89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65AB7-B086-45DB-A2B1-604FD01C02D2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666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458CC-28BE-4F42-A276-19216B02138B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719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82374-7F79-4457-94CB-BFC4977B2C42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680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F6C8B-E40C-461C-A126-55D2E4CE8154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36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85B5A-BAB1-4F96-90BE-DC9A40F6A451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608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A4E14-B6DF-4D0C-8899-C650277E2F2D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18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28BCE2B6-126B-4E36-A05A-530EA301E0F3}" type="datetime1">
              <a:rPr lang="en-ZA" smtClean="0"/>
              <a:pPr/>
              <a:t>2013/05/15</a:t>
            </a:fld>
            <a:endParaRPr lang="en-ZA"/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/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FEFF7A9F-7119-48DE-97F1-9B8003F793FE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3A3929BF-7299-45F5-98A5-C65CF67F6721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02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23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fld id="{9384D1DA-F19A-4D25-AA7B-C55A6769AC1D}" type="datetime1">
              <a:rPr lang="en-ZA" smtClean="0">
                <a:solidFill>
                  <a:srgbClr val="000000"/>
                </a:solidFill>
              </a:rPr>
              <a:pPr/>
              <a:t>2013/05/15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523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endParaRPr lang="en-ZA">
              <a:solidFill>
                <a:srgbClr val="000000"/>
              </a:solidFill>
            </a:endParaRPr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‹#›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1031" name="Picture 7" descr="water  forestry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51538"/>
            <a:ext cx="16764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WA Slide Background (2)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53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Economic Regulator: Options and Models Report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Recommendations</a:t>
            </a:r>
          </a:p>
          <a:p>
            <a:r>
              <a:rPr lang="en-ZA" dirty="0" smtClean="0"/>
              <a:t>15</a:t>
            </a:r>
            <a:r>
              <a:rPr lang="en-ZA" dirty="0" smtClean="0"/>
              <a:t> </a:t>
            </a:r>
            <a:r>
              <a:rPr lang="en-ZA" dirty="0" smtClean="0"/>
              <a:t>May 2013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4258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47192"/>
          </a:xfrm>
        </p:spPr>
        <p:txBody>
          <a:bodyPr/>
          <a:lstStyle/>
          <a:p>
            <a:r>
              <a:rPr lang="en-ZA" dirty="0" smtClean="0"/>
              <a:t>Functions (cont.)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252019"/>
              </p:ext>
            </p:extLst>
          </p:nvPr>
        </p:nvGraphicFramePr>
        <p:xfrm>
          <a:off x="539552" y="1628800"/>
          <a:ext cx="7920881" cy="4192524"/>
        </p:xfrm>
        <a:graphic>
          <a:graphicData uri="http://schemas.openxmlformats.org/drawingml/2006/table">
            <a:tbl>
              <a:tblPr firstRow="1" firstCol="1" bandRow="1"/>
              <a:tblGrid>
                <a:gridCol w="2152197"/>
                <a:gridCol w="2152197"/>
                <a:gridCol w="1865237"/>
                <a:gridCol w="1751250"/>
              </a:tblGrid>
              <a:tr h="379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259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Water resource development charge  – DWA</a:t>
                      </a: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 </a:t>
                      </a:r>
                      <a:r>
                        <a:rPr lang="en-ZA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/TCTA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raw water development charge determination.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water development charges.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charges.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Consumer/user protection.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Strategic asset management.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Technical/standards/safety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40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Determine charges for raw water quality treatment infrastructure/processes.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Financial sustainability.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Raw water quality.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Consumer/user protection.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Environmental/ Technical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22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 Regulatory review re charges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disputes/appeals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868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ZA" dirty="0" smtClean="0"/>
              <a:t>Functions (cont.)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81121"/>
              </p:ext>
            </p:extLst>
          </p:nvPr>
        </p:nvGraphicFramePr>
        <p:xfrm>
          <a:off x="539550" y="1484785"/>
          <a:ext cx="7920881" cy="4308656"/>
        </p:xfrm>
        <a:graphic>
          <a:graphicData uri="http://schemas.openxmlformats.org/drawingml/2006/table">
            <a:tbl>
              <a:tblPr firstRow="1" firstCol="1" bandRow="1"/>
              <a:tblGrid>
                <a:gridCol w="2152197"/>
                <a:gridCol w="2152197"/>
                <a:gridCol w="1865237"/>
                <a:gridCol w="1751250"/>
              </a:tblGrid>
              <a:tr h="600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55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Other water charges (e.g. future AMD entities/tertiary treatment)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sale of water between entities.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such water charges/tariff.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Consumer/user protection.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2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Strategic asset management.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Technical/standards/safety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Determine charges/tariffs for sale of treated water.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Raw water quality.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Consumer/user protection.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Environmental/ Technical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29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 Regulatory review re charges/tariffs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disputes/appeals.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872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915919"/>
              </p:ext>
            </p:extLst>
          </p:nvPr>
        </p:nvGraphicFramePr>
        <p:xfrm>
          <a:off x="467544" y="404664"/>
          <a:ext cx="8496944" cy="5711106"/>
        </p:xfrm>
        <a:graphic>
          <a:graphicData uri="http://schemas.openxmlformats.org/drawingml/2006/table">
            <a:tbl>
              <a:tblPr firstRow="1" firstCol="1" bandRow="1"/>
              <a:tblGrid>
                <a:gridCol w="2098951"/>
                <a:gridCol w="2386983"/>
                <a:gridCol w="2068716"/>
                <a:gridCol w="1942294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845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Bulk water tariffs and  service standards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ZA" sz="1050" kern="12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bulk potable water tariffs.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bulk potable water tariffs. Recommended bulk potable water tariffs where a municipality  supplies other entities.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 for bulk potable water customers.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Sustainable institutions.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0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cost implications of compliance with drinking water quality standards.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Cost of compliance with service standards (SANS 241).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Sustainable institutions.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 protection.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Health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12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bulk raw water tariffs.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bulk raw water tariffs .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Recommend bulk raw water tariffs where a municipality has own supply/supplies other entities. 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 for bulk  raw water customers.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91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11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cost implications of compliance with bulk raw water quality standards.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Costs of compliance with aw water quality service standards.</a:t>
                      </a:r>
                      <a:endParaRPr lang="en-ZA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Sustainable institutions.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 /user protection.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Environmental/ Technical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0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Assess  reliability of supply (strategic asset management).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asset</a:t>
                      </a:r>
                      <a:endParaRPr lang="en-ZA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Conditions.</a:t>
                      </a:r>
                      <a:endParaRPr lang="en-ZA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 social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1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Customer/consumer protection. 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3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efficiency and serviceability of supply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efficiency and performance targets. 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Benchmarking.</a:t>
                      </a:r>
                      <a:endParaRPr lang="en-Z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 / social</a:t>
                      </a:r>
                      <a:endParaRPr lang="en-Z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88" marR="38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8113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555406"/>
              </p:ext>
            </p:extLst>
          </p:nvPr>
        </p:nvGraphicFramePr>
        <p:xfrm>
          <a:off x="899592" y="116632"/>
          <a:ext cx="7560841" cy="6768752"/>
        </p:xfrm>
        <a:graphic>
          <a:graphicData uri="http://schemas.openxmlformats.org/drawingml/2006/table">
            <a:tbl>
              <a:tblPr firstRow="1" firstCol="1" bandRow="1"/>
              <a:tblGrid>
                <a:gridCol w="2054370"/>
                <a:gridCol w="2054370"/>
                <a:gridCol w="1780453"/>
                <a:gridCol w="1671648"/>
              </a:tblGrid>
              <a:tr h="516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Dispute resolution/ regulatory review.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Deal with disputes/appeals. </a:t>
                      </a:r>
                      <a:endParaRPr lang="en-Z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Contractual/legal 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933"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Retail water tariffs and  service standards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retail water tariffs.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Assess compliance with retail tariff determination rules and make recommendations.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 for retail water to customers.</a:t>
                      </a:r>
                      <a:endParaRPr lang="en-Z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24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1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costs for compliance with drinking water quality standards.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Costs of compliance with water quality service standards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 </a:t>
                      </a: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(SANS 241).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Consumer protection.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Health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reliability of supply (strategic asset management).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asset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Conditions.</a:t>
                      </a:r>
                      <a:endParaRPr lang="en-ZA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10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 protection.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efficiency and serviceability of supply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efficiency and or performance targets.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Benchmarking.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Service coverage.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Service coverage targets met.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Social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resolution/regulatory review.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disputes/appeals.</a:t>
                      </a:r>
                      <a:endParaRPr lang="en-ZA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08" marR="53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252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249887"/>
              </p:ext>
            </p:extLst>
          </p:nvPr>
        </p:nvGraphicFramePr>
        <p:xfrm>
          <a:off x="683568" y="1268760"/>
          <a:ext cx="7560841" cy="4352544"/>
        </p:xfrm>
        <a:graphic>
          <a:graphicData uri="http://schemas.openxmlformats.org/drawingml/2006/table">
            <a:tbl>
              <a:tblPr firstRow="1" firstCol="1" bandRow="1"/>
              <a:tblGrid>
                <a:gridCol w="2054370"/>
                <a:gridCol w="2054370"/>
                <a:gridCol w="1780453"/>
                <a:gridCol w="167164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Sanitation Charges and service standards.</a:t>
                      </a:r>
                      <a:endParaRPr lang="en-Z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sanitation charges (tariffs).</a:t>
                      </a:r>
                      <a:endParaRPr lang="en-Z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Assess compliance with sanitation  charges  (tariffs) determination rules and make recommendations.</a:t>
                      </a:r>
                      <a:endParaRPr lang="en-Z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 for sanitation services to customers.</a:t>
                      </a:r>
                      <a:endParaRPr lang="en-Z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reliability of service (strategic asset management).</a:t>
                      </a:r>
                      <a:endParaRPr lang="en-Z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asset</a:t>
                      </a:r>
                      <a:endParaRPr lang="en-Z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Conditions.</a:t>
                      </a:r>
                      <a:endParaRPr lang="en-ZA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 protection.</a:t>
                      </a:r>
                      <a:endParaRPr lang="en-ZA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complied with.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efficiency and serviceability of supply.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efficiency and or performance targets.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Benchmarking.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service coverage.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Service coverage targets met.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Social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 and regulatory review.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 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 appeals.</a:t>
                      </a:r>
                      <a:endParaRPr lang="en-Z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108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15</a:t>
            </a:fld>
            <a:endParaRPr lang="en-Z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52876"/>
              </p:ext>
            </p:extLst>
          </p:nvPr>
        </p:nvGraphicFramePr>
        <p:xfrm>
          <a:off x="539552" y="548680"/>
          <a:ext cx="7848872" cy="4643628"/>
        </p:xfrm>
        <a:graphic>
          <a:graphicData uri="http://schemas.openxmlformats.org/drawingml/2006/table">
            <a:tbl>
              <a:tblPr firstRow="1" firstCol="1" bandRow="1"/>
              <a:tblGrid>
                <a:gridCol w="2132631"/>
                <a:gridCol w="2132631"/>
                <a:gridCol w="1848280"/>
                <a:gridCol w="173533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2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Bulk waste water charges and service standards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bulk sanitation/waste water charges (tariffs).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Assess compliance with bulk sanitation/waste water tariff determination rules and make recommendations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 for sanitation customers.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Financial sustainability of institutions.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reliability of service.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asset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conditions.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met.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Customer protection.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Norms and standards met.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Monitor efficiency and serviceability of supply.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Specifying efficiency and or performance targets.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Technical/social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 regulatory review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 appeals.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35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16</a:t>
            </a:fld>
            <a:endParaRPr lang="en-Z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95615"/>
              </p:ext>
            </p:extLst>
          </p:nvPr>
        </p:nvGraphicFramePr>
        <p:xfrm>
          <a:off x="395535" y="764944"/>
          <a:ext cx="8280920" cy="5259324"/>
        </p:xfrm>
        <a:graphic>
          <a:graphicData uri="http://schemas.openxmlformats.org/drawingml/2006/table">
            <a:tbl>
              <a:tblPr firstRow="1" firstCol="1" bandRow="1"/>
              <a:tblGrid>
                <a:gridCol w="2250024"/>
                <a:gridCol w="2250024"/>
                <a:gridCol w="1950020"/>
                <a:gridCol w="183085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scope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Functions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Objectives</a:t>
                      </a:r>
                      <a:endParaRPr lang="en-ZA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Regulatory inter-dependencies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Waste discharge charge.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waste discharge charge determination.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waste discharge charge.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Financial sustainability of institutions.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Protect water quality and consumers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Environmental/ Health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resolution/regulatory review.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 appeals.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International agreements/ charges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review of existing raw water charges.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</a:t>
                      </a:r>
                      <a:endParaRPr lang="en-ZA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determination of raw water charges for new schemes/ agreements.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  </a:t>
                      </a:r>
                      <a:endParaRPr lang="en-ZA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new raw water charges.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Sustainability of institutions.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 regulatory review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 appeals.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423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ZA" dirty="0" smtClean="0"/>
              <a:t>Corporate Forms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/>
          <a:lstStyle/>
          <a:p>
            <a:r>
              <a:rPr lang="en-ZA" sz="2400" dirty="0" smtClean="0"/>
              <a:t>3 corporate forms </a:t>
            </a:r>
            <a:r>
              <a:rPr lang="en-ZA" sz="2400" dirty="0" smtClean="0">
                <a:solidFill>
                  <a:schemeClr val="accent2">
                    <a:lumMod val="75000"/>
                  </a:schemeClr>
                </a:solidFill>
              </a:rPr>
              <a:t>proposed/assessed</a:t>
            </a:r>
          </a:p>
          <a:p>
            <a:pPr lvl="1"/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Unit / branch internal to the DWA</a:t>
            </a:r>
          </a:p>
          <a:p>
            <a:pPr lvl="1"/>
            <a:r>
              <a:rPr lang="en-ZA" sz="2000" dirty="0" smtClean="0"/>
              <a:t>National Government </a:t>
            </a:r>
            <a:r>
              <a:rPr lang="en-ZA" sz="2000" dirty="0"/>
              <a:t>C</a:t>
            </a:r>
            <a:r>
              <a:rPr lang="en-ZA" sz="2000" dirty="0" smtClean="0"/>
              <a:t>omponent </a:t>
            </a:r>
            <a:r>
              <a:rPr lang="en-ZA" sz="2000" dirty="0" smtClean="0"/>
              <a:t>(external to DWA, but internal to public services)</a:t>
            </a:r>
          </a:p>
          <a:p>
            <a:pPr lvl="1"/>
            <a:r>
              <a:rPr lang="en-ZA" sz="2000" dirty="0" smtClean="0"/>
              <a:t>NPE – external to DWA and public service</a:t>
            </a:r>
          </a:p>
          <a:p>
            <a:r>
              <a:rPr lang="en-ZA" sz="2400" dirty="0" smtClean="0"/>
              <a:t>Main </a:t>
            </a:r>
            <a:r>
              <a:rPr lang="en-ZA" sz="2400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1"/>
            <a:r>
              <a:rPr lang="en-ZA" sz="2000" dirty="0">
                <a:solidFill>
                  <a:schemeClr val="accent2">
                    <a:lumMod val="75000"/>
                  </a:schemeClr>
                </a:solidFill>
              </a:rPr>
              <a:t>Role </a:t>
            </a:r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separation</a:t>
            </a:r>
          </a:p>
          <a:p>
            <a:pPr lvl="1"/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Skills acquisition and retention</a:t>
            </a:r>
            <a:endParaRPr lang="en-ZA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ZA" sz="2000" dirty="0">
                <a:solidFill>
                  <a:schemeClr val="accent2">
                    <a:lumMod val="75000"/>
                  </a:schemeClr>
                </a:solidFill>
              </a:rPr>
              <a:t>Ability to enforce rules – all subject to IGRFA</a:t>
            </a:r>
          </a:p>
          <a:p>
            <a:r>
              <a:rPr lang="en-ZA" sz="2400" dirty="0" smtClean="0">
                <a:solidFill>
                  <a:schemeClr val="accent2">
                    <a:lumMod val="75000"/>
                  </a:schemeClr>
                </a:solidFill>
              </a:rPr>
              <a:t>Work Stream- Preference of Stakeholders </a:t>
            </a:r>
            <a:r>
              <a:rPr lang="en-ZA" sz="2400" dirty="0" smtClean="0"/>
              <a:t>= </a:t>
            </a:r>
            <a:r>
              <a:rPr lang="en-ZA" sz="2400" dirty="0" smtClean="0"/>
              <a:t>NGC</a:t>
            </a:r>
            <a:endParaRPr lang="en-ZA" sz="2400" dirty="0" smtClean="0"/>
          </a:p>
          <a:p>
            <a:pPr marL="0" indent="0">
              <a:buNone/>
            </a:pPr>
            <a:endParaRPr lang="en-ZA" sz="2000" dirty="0" smtClean="0"/>
          </a:p>
          <a:p>
            <a:pPr marL="457200" lvl="1" indent="0">
              <a:buNone/>
            </a:pPr>
            <a:r>
              <a:rPr lang="en-ZA" dirty="0" smtClean="0"/>
              <a:t> 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47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18</a:t>
            </a:fld>
            <a:endParaRPr lang="en-ZA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144026"/>
              </p:ext>
            </p:extLst>
          </p:nvPr>
        </p:nvGraphicFramePr>
        <p:xfrm>
          <a:off x="251520" y="332656"/>
          <a:ext cx="8640959" cy="5565896"/>
        </p:xfrm>
        <a:graphic>
          <a:graphicData uri="http://schemas.openxmlformats.org/drawingml/2006/table">
            <a:tbl>
              <a:tblPr firstRow="1" firstCol="1" bandRow="1"/>
              <a:tblGrid>
                <a:gridCol w="4577552"/>
                <a:gridCol w="1354469"/>
                <a:gridCol w="1354469"/>
                <a:gridCol w="1354469"/>
              </a:tblGrid>
              <a:tr h="5727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CRITERIA</a:t>
                      </a:r>
                      <a:endParaRPr lang="en-ZA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1 (Inside Branch)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2 (Government Component)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Option 3                    (External Regulator)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Degree of Alignment ( 2= good; 1 = partial, 0 = weak)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Regulatory legitimacy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action or regime supported by legislative authority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there an appropriate scheme of accountability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 procedures fair, accessible and open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regulator acting with sufficient expertise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the action or regime efficient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28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Regulatory Best Practice (Do the options address regulatory principles?)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Clear Roles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Transparency Accountability/Non discriminatory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Independence/Autonomy 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Participation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Effective Monitoring and Enforcement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Minimal Regulation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Predictability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Judicial review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Water Sector Fit (Does the option facilitate?)</a:t>
                      </a:r>
                      <a:endParaRPr lang="en-Z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Building on existing regulatory capacity and structures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28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Progressively building regulatory capacity within the sector institutions.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8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Introducing more appropriate separation of roles and responsibilities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Addressing existing critical regulatory gaps and constraints.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28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Ensuring that the existing water sector “market failures” are addressed  on a priority basis.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640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Enables “quick wins” to be made.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28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Accommodates the regulatory preferences of key sector stakeholders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064" marR="55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723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504056"/>
          </a:xfrm>
        </p:spPr>
        <p:txBody>
          <a:bodyPr/>
          <a:lstStyle/>
          <a:p>
            <a:r>
              <a:rPr lang="en-ZA" dirty="0" smtClean="0"/>
              <a:t>Organisational Design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en-ZA" sz="2000" dirty="0" smtClean="0"/>
              <a:t>Proposed OD assumes legislative amendments to NWA and WSA to </a:t>
            </a:r>
            <a:r>
              <a:rPr lang="en-ZA" sz="2000" dirty="0" smtClean="0">
                <a:solidFill>
                  <a:schemeClr val="accent2">
                    <a:lumMod val="75000"/>
                  </a:schemeClr>
                </a:solidFill>
              </a:rPr>
              <a:t>facilitate effective ER as per scope and functions</a:t>
            </a:r>
          </a:p>
          <a:p>
            <a:r>
              <a:rPr lang="en-ZA" sz="2000" dirty="0" smtClean="0"/>
              <a:t>64 staff</a:t>
            </a:r>
          </a:p>
          <a:p>
            <a:r>
              <a:rPr lang="en-ZA" sz="2000" dirty="0" smtClean="0"/>
              <a:t>Gradual phasing in of staff during 5 years after establishment</a:t>
            </a:r>
          </a:p>
          <a:p>
            <a:pPr lvl="1"/>
            <a:r>
              <a:rPr lang="en-ZA" sz="1800" dirty="0" smtClean="0"/>
              <a:t>Board must be appointed (year 1)</a:t>
            </a:r>
          </a:p>
          <a:p>
            <a:pPr lvl="2"/>
            <a:r>
              <a:rPr lang="en-ZA" sz="1600" dirty="0" smtClean="0"/>
              <a:t>review BC,  oversee development of BP and recruit CEO </a:t>
            </a:r>
          </a:p>
          <a:p>
            <a:pPr lvl="1"/>
            <a:r>
              <a:rPr lang="en-ZA" sz="1800" dirty="0" smtClean="0"/>
              <a:t>Once CEO appointed (year 2)</a:t>
            </a:r>
          </a:p>
          <a:p>
            <a:pPr lvl="2"/>
            <a:r>
              <a:rPr lang="en-ZA" sz="1600" dirty="0" smtClean="0"/>
              <a:t>May revise BP and recruit executive team </a:t>
            </a:r>
          </a:p>
          <a:p>
            <a:pPr lvl="1"/>
            <a:r>
              <a:rPr lang="en-ZA" sz="1800" dirty="0" smtClean="0"/>
              <a:t>Appointment of additional staff for core economic regulation function (years 3 and 4)</a:t>
            </a:r>
          </a:p>
          <a:p>
            <a:pPr lvl="2"/>
            <a:r>
              <a:rPr lang="en-ZA" sz="1400" dirty="0"/>
              <a:t>Rely on </a:t>
            </a:r>
            <a:r>
              <a:rPr lang="en-ZA" sz="1400" dirty="0" smtClean="0"/>
              <a:t>PSPs initially </a:t>
            </a:r>
            <a:endParaRPr lang="en-ZA" sz="1400" dirty="0"/>
          </a:p>
          <a:p>
            <a:pPr lvl="2"/>
            <a:r>
              <a:rPr lang="en-ZA" sz="1400" dirty="0"/>
              <a:t>Focus will be on research to understand market and develop regulatory methodology</a:t>
            </a:r>
          </a:p>
          <a:p>
            <a:pPr lvl="1"/>
            <a:r>
              <a:rPr lang="en-ZA" sz="1800" dirty="0" smtClean="0"/>
              <a:t>Perform economic regulation (year 5)</a:t>
            </a:r>
          </a:p>
          <a:p>
            <a:pPr lvl="2"/>
            <a:r>
              <a:rPr lang="en-ZA" sz="1400" dirty="0" smtClean="0"/>
              <a:t>64 staff</a:t>
            </a:r>
          </a:p>
          <a:p>
            <a:pPr lvl="2"/>
            <a:r>
              <a:rPr lang="en-ZA" sz="1400" dirty="0" smtClean="0"/>
              <a:t>Minimal reliance on PSPs</a:t>
            </a:r>
          </a:p>
          <a:p>
            <a:pPr marL="914400" lvl="2" indent="0">
              <a:buNone/>
            </a:pPr>
            <a:endParaRPr lang="en-ZA" sz="1600" dirty="0" smtClean="0"/>
          </a:p>
          <a:p>
            <a:pPr lvl="1"/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19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86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ZA" sz="2800" dirty="0" smtClean="0"/>
              <a:t>Why is stronger Economic regulation needed?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ZA" sz="2000" dirty="0" smtClean="0"/>
              <a:t>Water Resources</a:t>
            </a:r>
          </a:p>
          <a:p>
            <a:pPr lvl="1"/>
            <a:r>
              <a:rPr lang="en-ZA" sz="1600" dirty="0" smtClean="0"/>
              <a:t>DWA determines raw water pricing strategy and setting of the raw water charges, but also infrastructure developer &amp; management body that spends the income </a:t>
            </a:r>
          </a:p>
          <a:p>
            <a:pPr lvl="1"/>
            <a:r>
              <a:rPr lang="en-ZA" sz="1600" dirty="0" smtClean="0"/>
              <a:t>Substantial infrastructure portion of the raw water charge that is passed through institutions in the water value chain to end consumer.  By way of illustration </a:t>
            </a:r>
          </a:p>
          <a:p>
            <a:pPr lvl="2"/>
            <a:r>
              <a:rPr lang="en-ZA" sz="1200" dirty="0" err="1" smtClean="0"/>
              <a:t>Eg</a:t>
            </a:r>
            <a:r>
              <a:rPr lang="en-ZA" sz="1200" dirty="0" smtClean="0"/>
              <a:t> 1: the cost of raw water being 50% of the input costs to Rand Water</a:t>
            </a:r>
          </a:p>
          <a:p>
            <a:pPr lvl="1"/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3111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1262" y="244802"/>
            <a:ext cx="914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schemeClr val="bg1"/>
                </a:solidFill>
              </a:rPr>
              <a:t>Board</a:t>
            </a:r>
            <a:endParaRPr lang="en-ZA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1262" y="941145"/>
            <a:ext cx="9144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white"/>
                </a:solidFill>
              </a:rPr>
              <a:t>CEO (3)</a:t>
            </a:r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18" y="1936028"/>
            <a:ext cx="1678901" cy="726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white"/>
                </a:solidFill>
              </a:rPr>
              <a:t>Water Value Chain ER</a:t>
            </a:r>
          </a:p>
          <a:p>
            <a:pPr algn="ctr"/>
            <a:r>
              <a:rPr lang="en-ZA" sz="1600" dirty="0" smtClean="0">
                <a:solidFill>
                  <a:prstClr val="white"/>
                </a:solidFill>
              </a:rPr>
              <a:t>(3)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08420" y="1936029"/>
            <a:ext cx="1504497" cy="74828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white"/>
                </a:solidFill>
              </a:rPr>
              <a:t>Regulatory Support Services (2)</a:t>
            </a:r>
            <a:endParaRPr lang="en-ZA" sz="1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48264" y="1981268"/>
            <a:ext cx="1440160" cy="7259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schemeClr val="tx1"/>
                </a:solidFill>
              </a:rPr>
              <a:t>Corporate Services (2)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6184" y="2958609"/>
            <a:ext cx="1512167" cy="7149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Pricing and Tariffs (17)</a:t>
            </a:r>
            <a:endParaRPr lang="en-ZA" sz="1600" dirty="0">
              <a:solidFill>
                <a:prstClr val="black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71878" y="4997061"/>
            <a:ext cx="1558790" cy="14562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Regulatory Research  Reform and knowledge management  (3</a:t>
            </a:r>
            <a:r>
              <a:rPr lang="en-ZA" sz="1400" dirty="0" smtClean="0">
                <a:solidFill>
                  <a:prstClr val="black"/>
                </a:solidFill>
              </a:rPr>
              <a:t>)</a:t>
            </a:r>
            <a:endParaRPr lang="en-ZA" sz="14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4254" y="4077072"/>
            <a:ext cx="1512168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CME(11)</a:t>
            </a:r>
            <a:endParaRPr lang="en-ZA" sz="1600" dirty="0">
              <a:solidFill>
                <a:prstClr val="black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00807" y="2947153"/>
            <a:ext cx="1504497" cy="43080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Legal (5)</a:t>
            </a:r>
            <a:endParaRPr lang="en-ZA" sz="1600" dirty="0">
              <a:solidFill>
                <a:prstClr val="black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97000" y="3637657"/>
            <a:ext cx="1519724" cy="11235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Coms  &amp; Stakeholder Management (5</a:t>
            </a:r>
            <a:r>
              <a:rPr lang="en-ZA" sz="1400" dirty="0" smtClean="0">
                <a:solidFill>
                  <a:prstClr val="black"/>
                </a:solidFill>
              </a:rPr>
              <a:t>)</a:t>
            </a:r>
            <a:endParaRPr lang="en-ZA" sz="1400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6183" y="5247171"/>
            <a:ext cx="1512167" cy="12061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Dispute Resolution/ Client services </a:t>
            </a:r>
          </a:p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(3)</a:t>
            </a:r>
            <a:endParaRPr lang="en-ZA" sz="1600" dirty="0">
              <a:solidFill>
                <a:prstClr val="black"/>
              </a:solidFill>
            </a:endParaRPr>
          </a:p>
        </p:txBody>
      </p:sp>
      <p:cxnSp>
        <p:nvCxnSpPr>
          <p:cNvPr id="21" name="Straight Connector 20"/>
          <p:cNvCxnSpPr>
            <a:stCxn id="5" idx="2"/>
          </p:cNvCxnSpPr>
          <p:nvPr/>
        </p:nvCxnSpPr>
        <p:spPr>
          <a:xfrm flipH="1">
            <a:off x="4368282" y="1398345"/>
            <a:ext cx="180" cy="213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2"/>
            <a:endCxn id="5" idx="0"/>
          </p:cNvCxnSpPr>
          <p:nvPr/>
        </p:nvCxnSpPr>
        <p:spPr>
          <a:xfrm>
            <a:off x="4368462" y="702002"/>
            <a:ext cx="0" cy="239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152356" y="1611630"/>
            <a:ext cx="6601821" cy="1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754177" y="1634540"/>
            <a:ext cx="0" cy="346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26914" y="2695992"/>
            <a:ext cx="0" cy="28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52356" y="1611630"/>
            <a:ext cx="0" cy="32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2"/>
            <a:endCxn id="15" idx="0"/>
          </p:cNvCxnSpPr>
          <p:nvPr/>
        </p:nvCxnSpPr>
        <p:spPr>
          <a:xfrm flipH="1">
            <a:off x="1212268" y="2663023"/>
            <a:ext cx="1" cy="295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17" idx="0"/>
          </p:cNvCxnSpPr>
          <p:nvPr/>
        </p:nvCxnSpPr>
        <p:spPr>
          <a:xfrm flipH="1">
            <a:off x="1210338" y="3673543"/>
            <a:ext cx="1930" cy="403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7" idx="2"/>
            <a:endCxn id="26" idx="0"/>
          </p:cNvCxnSpPr>
          <p:nvPr/>
        </p:nvCxnSpPr>
        <p:spPr>
          <a:xfrm>
            <a:off x="1210338" y="4941168"/>
            <a:ext cx="1929" cy="306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368282" y="1601004"/>
            <a:ext cx="2524" cy="445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18" idx="0"/>
          </p:cNvCxnSpPr>
          <p:nvPr/>
        </p:nvCxnSpPr>
        <p:spPr>
          <a:xfrm flipH="1">
            <a:off x="4353056" y="2684316"/>
            <a:ext cx="7612" cy="262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6948264" y="5799138"/>
            <a:ext cx="1440160" cy="65419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HR (3)</a:t>
            </a:r>
            <a:endParaRPr lang="en-ZA" sz="1600" dirty="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18" idx="2"/>
            <a:endCxn id="20" idx="0"/>
          </p:cNvCxnSpPr>
          <p:nvPr/>
        </p:nvCxnSpPr>
        <p:spPr>
          <a:xfrm>
            <a:off x="4353056" y="3377959"/>
            <a:ext cx="3806" cy="259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0" idx="2"/>
            <a:endCxn id="16" idx="0"/>
          </p:cNvCxnSpPr>
          <p:nvPr/>
        </p:nvCxnSpPr>
        <p:spPr>
          <a:xfrm flipH="1">
            <a:off x="4351273" y="4761185"/>
            <a:ext cx="5589" cy="235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8" idx="2"/>
            <a:endCxn id="81" idx="0"/>
          </p:cNvCxnSpPr>
          <p:nvPr/>
        </p:nvCxnSpPr>
        <p:spPr>
          <a:xfrm>
            <a:off x="7668344" y="3714355"/>
            <a:ext cx="0" cy="285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1" idx="2"/>
          </p:cNvCxnSpPr>
          <p:nvPr/>
        </p:nvCxnSpPr>
        <p:spPr>
          <a:xfrm flipH="1">
            <a:off x="7626914" y="4626206"/>
            <a:ext cx="41430" cy="336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0" idx="2"/>
            <a:endCxn id="107" idx="0"/>
          </p:cNvCxnSpPr>
          <p:nvPr/>
        </p:nvCxnSpPr>
        <p:spPr>
          <a:xfrm>
            <a:off x="7668344" y="5531383"/>
            <a:ext cx="0" cy="267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6948264" y="4962959"/>
            <a:ext cx="1440160" cy="568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IT (2)</a:t>
            </a:r>
            <a:endParaRPr lang="en-ZA" sz="1600" dirty="0">
              <a:solidFill>
                <a:prstClr val="black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948264" y="4000176"/>
            <a:ext cx="1440160" cy="626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Internal Audit (2)</a:t>
            </a:r>
            <a:endParaRPr lang="en-ZA" sz="1600" dirty="0">
              <a:solidFill>
                <a:prstClr val="black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948264" y="2984305"/>
            <a:ext cx="1440160" cy="730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600" dirty="0" smtClean="0">
                <a:solidFill>
                  <a:prstClr val="black"/>
                </a:solidFill>
              </a:rPr>
              <a:t>Finance</a:t>
            </a:r>
            <a:r>
              <a:rPr lang="en-ZA" dirty="0" smtClean="0">
                <a:solidFill>
                  <a:prstClr val="black"/>
                </a:solidFill>
              </a:rPr>
              <a:t> </a:t>
            </a:r>
            <a:r>
              <a:rPr lang="en-ZA" sz="1600" dirty="0" smtClean="0">
                <a:solidFill>
                  <a:prstClr val="black"/>
                </a:solidFill>
              </a:rPr>
              <a:t>and Admin(5)</a:t>
            </a:r>
            <a:endParaRPr lang="en-ZA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34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Organisational Design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08086"/>
              </p:ext>
            </p:extLst>
          </p:nvPr>
        </p:nvGraphicFramePr>
        <p:xfrm>
          <a:off x="685800" y="1981200"/>
          <a:ext cx="777239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1"/>
                <a:gridCol w="706581"/>
                <a:gridCol w="706581"/>
                <a:gridCol w="706581"/>
                <a:gridCol w="706581"/>
                <a:gridCol w="706581"/>
                <a:gridCol w="706581"/>
                <a:gridCol w="706581"/>
                <a:gridCol w="706581"/>
                <a:gridCol w="706581"/>
                <a:gridCol w="706581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 marL="86360" marR="8636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Year 1</a:t>
                      </a:r>
                      <a:endParaRPr lang="en-ZA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Year 2</a:t>
                      </a:r>
                      <a:endParaRPr lang="en-ZA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Year</a:t>
                      </a:r>
                      <a:r>
                        <a:rPr lang="en-ZA" baseline="0" dirty="0" smtClean="0"/>
                        <a:t> 3</a:t>
                      </a:r>
                      <a:endParaRPr lang="en-ZA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Year 4</a:t>
                      </a:r>
                      <a:endParaRPr lang="en-ZA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dirty="0" smtClean="0"/>
                        <a:t>Year 5</a:t>
                      </a:r>
                      <a:endParaRPr lang="en-ZA" dirty="0"/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Staff 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9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39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23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52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12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64</a:t>
                      </a:r>
                      <a:endParaRPr lang="en-ZA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0</a:t>
                      </a:r>
                      <a:endParaRPr lang="en-ZA" dirty="0"/>
                    </a:p>
                  </a:txBody>
                  <a:tcPr marL="86360" marR="8636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6952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881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Cost of Economic Regulator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r>
              <a:rPr lang="en-ZA" dirty="0" smtClean="0"/>
              <a:t>All corporate forms</a:t>
            </a:r>
          </a:p>
          <a:p>
            <a:r>
              <a:rPr lang="en-ZA" dirty="0" smtClean="0"/>
              <a:t>Cost comparator (Establishment costs)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22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96952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35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Cost of Economic Regulator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All corporate forms</a:t>
            </a:r>
          </a:p>
          <a:p>
            <a:r>
              <a:rPr lang="en-ZA" sz="2400" dirty="0" smtClean="0"/>
              <a:t>Cost Comparator (Operating Costs)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23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4584700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122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Cost of Economic Regulation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Summary estimated costs (internal unit)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24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669674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578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Cost of Economic Regulation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Summary estimated costs </a:t>
            </a:r>
            <a:r>
              <a:rPr lang="en-ZA" dirty="0" smtClean="0"/>
              <a:t>(NGC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25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08920"/>
            <a:ext cx="655272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132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Cost of Economic Regulator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Summary estimated costs of the ER (NPE)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26</a:t>
            </a:fld>
            <a:endParaRPr lang="en-ZA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58959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765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Sources of Revenue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Economic Regulation Charge</a:t>
            </a:r>
          </a:p>
          <a:p>
            <a:pPr lvl="1"/>
            <a:r>
              <a:rPr lang="en-ZA" dirty="0" smtClean="0"/>
              <a:t>Requires legislation</a:t>
            </a:r>
          </a:p>
          <a:p>
            <a:pPr lvl="1"/>
            <a:r>
              <a:rPr lang="en-ZA" dirty="0" smtClean="0"/>
              <a:t>Set by ER</a:t>
            </a:r>
          </a:p>
          <a:p>
            <a:pPr lvl="1"/>
            <a:r>
              <a:rPr lang="en-ZA" dirty="0" smtClean="0"/>
              <a:t>ER invoices DWA</a:t>
            </a:r>
          </a:p>
          <a:p>
            <a:pPr lvl="1"/>
            <a:r>
              <a:rPr lang="en-ZA" dirty="0" smtClean="0"/>
              <a:t> DWA collects the ERC obo the ER and transfers money to ER</a:t>
            </a:r>
          </a:p>
          <a:p>
            <a:pPr lvl="1"/>
            <a:r>
              <a:rPr lang="en-ZA" dirty="0" smtClean="0"/>
              <a:t>TCTA, WRC and CMAs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27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93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ZA" dirty="0" smtClean="0"/>
              <a:t>Sources of Revenue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r>
              <a:rPr lang="en-ZA" sz="2000" dirty="0" smtClean="0"/>
              <a:t>Basic principle – water users to pay </a:t>
            </a:r>
          </a:p>
          <a:p>
            <a:r>
              <a:rPr lang="en-ZA" sz="2000" dirty="0" smtClean="0"/>
              <a:t>BUT – users most likely to benefit = industrial and domestic (higher end of the value chain)</a:t>
            </a:r>
          </a:p>
          <a:p>
            <a:r>
              <a:rPr lang="en-ZA" sz="2000" dirty="0" smtClean="0"/>
              <a:t>Charges/ tariffs they pay not covered by pricing strategy</a:t>
            </a:r>
          </a:p>
          <a:p>
            <a:r>
              <a:rPr lang="en-ZA" sz="2000" dirty="0" smtClean="0"/>
              <a:t>Raw water users will also benefit from having an ER</a:t>
            </a:r>
          </a:p>
          <a:p>
            <a:r>
              <a:rPr lang="en-ZA" sz="2000" dirty="0" smtClean="0"/>
              <a:t>How should the cost of Economic Regulation be covered?</a:t>
            </a:r>
          </a:p>
          <a:p>
            <a:pPr lvl="1"/>
            <a:r>
              <a:rPr lang="en-ZA" sz="1600" dirty="0" smtClean="0"/>
              <a:t>Separate charge or added to an existing charge</a:t>
            </a:r>
          </a:p>
          <a:p>
            <a:pPr lvl="1"/>
            <a:r>
              <a:rPr lang="en-ZA" sz="1600" dirty="0" smtClean="0"/>
              <a:t>In terms of current legislation, not possible to implement a charge</a:t>
            </a:r>
          </a:p>
          <a:p>
            <a:pPr lvl="1"/>
            <a:r>
              <a:rPr lang="en-ZA" sz="1600" dirty="0" smtClean="0"/>
              <a:t>Have to be included in either WRM or NWRI charge</a:t>
            </a:r>
          </a:p>
          <a:p>
            <a:pPr lvl="1"/>
            <a:r>
              <a:rPr lang="en-ZA" sz="1600" dirty="0" smtClean="0"/>
              <a:t>WRM</a:t>
            </a:r>
          </a:p>
          <a:p>
            <a:pPr lvl="2"/>
            <a:r>
              <a:rPr lang="en-ZA" sz="1200" dirty="0" smtClean="0"/>
              <a:t>User base small and the full cost may burden the users</a:t>
            </a:r>
          </a:p>
          <a:p>
            <a:pPr lvl="1"/>
            <a:r>
              <a:rPr lang="en-ZA" sz="1600" dirty="0" smtClean="0"/>
              <a:t>NWRI</a:t>
            </a:r>
          </a:p>
          <a:p>
            <a:pPr lvl="2"/>
            <a:r>
              <a:rPr lang="en-ZA" sz="1200" dirty="0" smtClean="0"/>
              <a:t>ER is critical to ensure effective asset management and effective maintenance over time</a:t>
            </a:r>
          </a:p>
          <a:p>
            <a:pPr lvl="2"/>
            <a:r>
              <a:rPr lang="en-ZA" sz="1200" dirty="0" smtClean="0"/>
              <a:t>Draft Pricing strategy – included the ER charge as part of the indirect operation and maintenance  costs of the NWRI charge</a:t>
            </a:r>
            <a:endParaRPr lang="en-ZA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28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11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ZA" dirty="0" smtClean="0"/>
              <a:t>Sources of Revenue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en-ZA" sz="2000" dirty="0" smtClean="0"/>
              <a:t>Main source of income = ER charge</a:t>
            </a:r>
          </a:p>
          <a:p>
            <a:r>
              <a:rPr lang="en-ZA" sz="2000" dirty="0" smtClean="0"/>
              <a:t>Charge to cover costs of operations with no profit element</a:t>
            </a:r>
          </a:p>
          <a:p>
            <a:r>
              <a:rPr lang="en-ZA" sz="2000" dirty="0" smtClean="0"/>
              <a:t>ER is not expected to receive a grant</a:t>
            </a:r>
          </a:p>
          <a:p>
            <a:r>
              <a:rPr lang="en-ZA" sz="2000" dirty="0" smtClean="0"/>
              <a:t>Based on the registered volume of 10 billion m³ the ER Charge may be </a:t>
            </a:r>
            <a:r>
              <a:rPr lang="en-ZA" sz="2000" dirty="0" smtClean="0"/>
              <a:t>1.03c</a:t>
            </a:r>
            <a:endParaRPr lang="en-ZA" sz="2000" dirty="0" smtClean="0"/>
          </a:p>
          <a:p>
            <a:r>
              <a:rPr lang="en-ZA" sz="2000" dirty="0" smtClean="0"/>
              <a:t>The following tables models the impact of adding the ER Charge to the WRM and NWRI charges</a:t>
            </a:r>
          </a:p>
          <a:p>
            <a:pPr marL="0" indent="0">
              <a:buNone/>
            </a:pPr>
            <a:endParaRPr lang="en-ZA" sz="2000" dirty="0" smtClean="0"/>
          </a:p>
          <a:p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29</a:t>
            </a:fld>
            <a:endParaRPr lang="en-ZA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33435"/>
              </p:ext>
            </p:extLst>
          </p:nvPr>
        </p:nvGraphicFramePr>
        <p:xfrm>
          <a:off x="1043608" y="4077072"/>
          <a:ext cx="3546475" cy="1161923"/>
        </p:xfrm>
        <a:graphic>
          <a:graphicData uri="http://schemas.openxmlformats.org/drawingml/2006/table">
            <a:tbl>
              <a:tblPr firstRow="1" firstCol="1" bandRow="1"/>
              <a:tblGrid>
                <a:gridCol w="762635"/>
                <a:gridCol w="939800"/>
                <a:gridCol w="922020"/>
                <a:gridCol w="922020"/>
              </a:tblGrid>
              <a:tr h="583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Industry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Ave charge  (c/m³) : 2012/2013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ER charge (c/m³)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of existing charge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2.62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       1.03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       1.03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48%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Forestry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       1.03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79%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701489"/>
              </p:ext>
            </p:extLst>
          </p:nvPr>
        </p:nvGraphicFramePr>
        <p:xfrm>
          <a:off x="4716016" y="4077072"/>
          <a:ext cx="3707130" cy="1105027"/>
        </p:xfrm>
        <a:graphic>
          <a:graphicData uri="http://schemas.openxmlformats.org/drawingml/2006/table">
            <a:tbl>
              <a:tblPr firstRow="1" firstCol="1" bandRow="1"/>
              <a:tblGrid>
                <a:gridCol w="796925"/>
                <a:gridCol w="982345"/>
                <a:gridCol w="963930"/>
                <a:gridCol w="963930"/>
              </a:tblGrid>
              <a:tr h="719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Industry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Ave charge  (c/m³) : 2012/2013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ER charge (c/m³)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of existing charge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74.03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       1.03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9.16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             1.03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11%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5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r>
              <a:rPr lang="en-ZA" dirty="0" smtClean="0"/>
              <a:t>Why stronger ER is needed?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3</a:t>
            </a:fld>
            <a:endParaRPr lang="en-Z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77072"/>
            <a:ext cx="5090601" cy="13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772816"/>
            <a:ext cx="15452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ZA" dirty="0" err="1">
                <a:solidFill>
                  <a:schemeClr val="accent2">
                    <a:lumMod val="75000"/>
                  </a:schemeClr>
                </a:solidFill>
              </a:rPr>
              <a:t>Eg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2: the depreciation element of the Infrastructure charge has been incorrectly </a:t>
            </a:r>
            <a:endParaRPr lang="en-ZA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  calculated by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DWA since 2008. The Depreciation should have been calculated </a:t>
            </a:r>
            <a:endParaRPr lang="en-ZA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 on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the Current Replacement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Cost (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as per the Pricing Strategy) of the Asset </a:t>
            </a:r>
            <a:endParaRPr lang="en-ZA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 Base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but has instead been calculated on the Carrying value.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impact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</a:p>
          <a:p>
            <a:pPr algn="just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this has been an under charging of depreciation of approximately R428 million p.a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(185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%  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impact on total Depreciation revenue and 12% on total Infrastructure </a:t>
            </a:r>
            <a:endParaRPr lang="en-ZA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   Revenue</a:t>
            </a:r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.) This impact is illustrated in the table and graph below.</a:t>
            </a:r>
            <a:endParaRPr lang="en-ZA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01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Sources of Revenue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97000" y="2978277"/>
          <a:ext cx="6350000" cy="2120646"/>
        </p:xfrm>
        <a:graphic>
          <a:graphicData uri="http://schemas.openxmlformats.org/drawingml/2006/table">
            <a:tbl>
              <a:tblPr firstRow="1" firstCol="1" bandRow="1"/>
              <a:tblGrid>
                <a:gridCol w="381000"/>
                <a:gridCol w="444500"/>
                <a:gridCol w="723900"/>
                <a:gridCol w="723900"/>
                <a:gridCol w="787400"/>
                <a:gridCol w="622300"/>
                <a:gridCol w="609600"/>
                <a:gridCol w="711200"/>
                <a:gridCol w="736600"/>
                <a:gridCol w="609600"/>
              </a:tblGrid>
              <a:tr h="565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SMP ID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Sector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Registered Volume ('000 m³)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2011/2012 Charges  (c/m³)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Theoretical Billing (R'000 )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ER charge (c/m³)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New charge (c/m³)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Revised Billing (R'000 )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Additional Billing (R'000 )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% of existing Billing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Irr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11 518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3.13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360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49%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4 274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18.02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770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19.05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70 400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38.96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27 428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39.99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28 153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725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Irr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14 552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9.64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1 403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10.67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1 553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411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704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18.02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19.05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412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17 476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20.54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3 590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21.57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3 770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D&amp;I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1 500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20.54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1.03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21.57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324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5%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120 423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33 868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Z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35 108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1 240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4%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30</a:t>
            </a:fld>
            <a:endParaRPr lang="en-ZA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2879" y="1700808"/>
            <a:ext cx="7000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dirty="0" smtClean="0"/>
              <a:t>The </a:t>
            </a:r>
            <a:r>
              <a:rPr lang="en-ZA" dirty="0" err="1" smtClean="0"/>
              <a:t>Bergriver</a:t>
            </a:r>
            <a:r>
              <a:rPr lang="en-ZA" dirty="0" smtClean="0"/>
              <a:t> (</a:t>
            </a:r>
            <a:r>
              <a:rPr lang="en-ZA" dirty="0" err="1"/>
              <a:t>V</a:t>
            </a:r>
            <a:r>
              <a:rPr lang="en-ZA" dirty="0" err="1" smtClean="0"/>
              <a:t>oelvlei</a:t>
            </a:r>
            <a:r>
              <a:rPr lang="en-ZA" dirty="0" smtClean="0"/>
              <a:t> Dam)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ZA" dirty="0" smtClean="0"/>
              <a:t>The impact of the addition of the ER charge not </a:t>
            </a:r>
            <a:r>
              <a:rPr lang="en-ZA" dirty="0" smtClean="0"/>
              <a:t>significant </a:t>
            </a:r>
            <a:endParaRPr lang="en-ZA" dirty="0" smtClean="0"/>
          </a:p>
          <a:p>
            <a:pPr marL="285750" indent="-285750"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0782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ZA" dirty="0" smtClean="0"/>
              <a:t>Summary 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ZA" sz="2000" dirty="0" smtClean="0"/>
              <a:t>Definition, scope &amp; functions require legislative amendments</a:t>
            </a:r>
          </a:p>
          <a:p>
            <a:r>
              <a:rPr lang="en-ZA" sz="2000" dirty="0" smtClean="0"/>
              <a:t>Based on </a:t>
            </a:r>
            <a:r>
              <a:rPr lang="en-ZA" sz="2000" dirty="0" smtClean="0"/>
              <a:t>assessment </a:t>
            </a:r>
            <a:r>
              <a:rPr lang="en-ZA" sz="2000" dirty="0" smtClean="0"/>
              <a:t>criteria and stakeholder preferences the </a:t>
            </a:r>
            <a:r>
              <a:rPr lang="en-ZA" sz="2000" dirty="0" smtClean="0"/>
              <a:t>NGC</a:t>
            </a:r>
            <a:r>
              <a:rPr lang="en-ZA" sz="2000" dirty="0" smtClean="0"/>
              <a:t> </a:t>
            </a:r>
            <a:r>
              <a:rPr lang="en-ZA" sz="2000" dirty="0" smtClean="0"/>
              <a:t>is recommended</a:t>
            </a:r>
          </a:p>
          <a:p>
            <a:pPr lvl="1"/>
            <a:r>
              <a:rPr lang="en-ZA" sz="1800" dirty="0" smtClean="0"/>
              <a:t>Greater role separation than with internal unit</a:t>
            </a:r>
            <a:endParaRPr lang="en-ZA" sz="1800" dirty="0"/>
          </a:p>
          <a:p>
            <a:pPr lvl="1"/>
            <a:r>
              <a:rPr lang="en-ZA" sz="1800" dirty="0"/>
              <a:t>Recruitment of highly skilled staff</a:t>
            </a:r>
          </a:p>
          <a:p>
            <a:pPr lvl="1"/>
            <a:r>
              <a:rPr lang="en-ZA" sz="1800" dirty="0" smtClean="0"/>
              <a:t>But establishment </a:t>
            </a:r>
            <a:r>
              <a:rPr lang="en-ZA" sz="1800" dirty="0"/>
              <a:t>takes time</a:t>
            </a:r>
          </a:p>
          <a:p>
            <a:r>
              <a:rPr lang="en-ZA" sz="2000" dirty="0" smtClean="0"/>
              <a:t>64 staff – phased in gradually</a:t>
            </a:r>
          </a:p>
          <a:p>
            <a:r>
              <a:rPr lang="en-ZA" sz="2000" dirty="0" smtClean="0"/>
              <a:t>Cost of </a:t>
            </a:r>
            <a:r>
              <a:rPr lang="en-ZA" sz="2000" dirty="0" smtClean="0"/>
              <a:t>ER, as a NGC </a:t>
            </a:r>
            <a:r>
              <a:rPr lang="en-ZA" sz="2000" dirty="0" smtClean="0"/>
              <a:t>in year 5  = </a:t>
            </a:r>
            <a:r>
              <a:rPr lang="en-ZA" sz="2000" dirty="0" smtClean="0"/>
              <a:t> R82 million </a:t>
            </a:r>
            <a:endParaRPr lang="en-ZA" sz="2000" dirty="0" smtClean="0"/>
          </a:p>
          <a:p>
            <a:r>
              <a:rPr lang="en-ZA" sz="2000" dirty="0" smtClean="0"/>
              <a:t>Create an ER charge that is included in the NWRI (O &amp; M) charge</a:t>
            </a:r>
          </a:p>
          <a:p>
            <a:r>
              <a:rPr lang="en-ZA" sz="2000" dirty="0" smtClean="0"/>
              <a:t>ER charge is </a:t>
            </a:r>
            <a:r>
              <a:rPr lang="en-ZA" sz="2000" dirty="0" smtClean="0"/>
              <a:t>1.03c </a:t>
            </a:r>
            <a:r>
              <a:rPr lang="en-ZA" sz="2000" dirty="0" smtClean="0"/>
              <a:t>to cover cost of regulator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>
                <a:solidFill>
                  <a:srgbClr val="000000"/>
                </a:solidFill>
              </a:rPr>
              <a:pPr/>
              <a:t>31</a:t>
            </a:fld>
            <a:endParaRPr lang="en-ZA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50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971528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32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53461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txBody>
          <a:bodyPr/>
          <a:lstStyle/>
          <a:p>
            <a:r>
              <a:rPr lang="en-ZA" dirty="0" smtClean="0"/>
              <a:t>Why stronger ER is needed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en-ZA" sz="2800" dirty="0" smtClean="0"/>
              <a:t>Water Services</a:t>
            </a:r>
          </a:p>
          <a:p>
            <a:pPr lvl="1"/>
            <a:r>
              <a:rPr lang="en-ZA" sz="2000" dirty="0" smtClean="0"/>
              <a:t>Little </a:t>
            </a:r>
            <a:r>
              <a:rPr lang="en-ZA" sz="2000" dirty="0"/>
              <a:t>incentive to become more efficient</a:t>
            </a:r>
          </a:p>
          <a:p>
            <a:pPr lvl="1"/>
            <a:r>
              <a:rPr lang="en-ZA" sz="2000" dirty="0"/>
              <a:t>WBs face large backlogs in payments (from </a:t>
            </a:r>
            <a:r>
              <a:rPr lang="en-ZA" sz="2000" dirty="0" smtClean="0"/>
              <a:t>muni’s</a:t>
            </a:r>
            <a:r>
              <a:rPr lang="en-ZA" sz="2000" dirty="0"/>
              <a:t>)</a:t>
            </a:r>
          </a:p>
          <a:p>
            <a:pPr lvl="1"/>
            <a:r>
              <a:rPr lang="en-ZA" sz="2000" dirty="0" smtClean="0"/>
              <a:t> challenges for WSAs </a:t>
            </a:r>
            <a:r>
              <a:rPr lang="en-ZA" sz="2000" dirty="0"/>
              <a:t>range from under-recovery of </a:t>
            </a:r>
            <a:r>
              <a:rPr lang="en-ZA" sz="2000" dirty="0" smtClean="0"/>
              <a:t>costs  </a:t>
            </a:r>
            <a:r>
              <a:rPr lang="en-ZA" sz="2000" dirty="0"/>
              <a:t>to inappropriate </a:t>
            </a:r>
            <a:r>
              <a:rPr lang="en-ZA" sz="2000" dirty="0" smtClean="0"/>
              <a:t>pricing </a:t>
            </a:r>
            <a:r>
              <a:rPr lang="en-ZA" sz="2000" dirty="0"/>
              <a:t>impacts on the </a:t>
            </a:r>
            <a:r>
              <a:rPr lang="en-ZA" sz="2000" dirty="0" smtClean="0"/>
              <a:t>poor, poor service standards &amp; high levels of non revenue water</a:t>
            </a:r>
          </a:p>
          <a:p>
            <a:pPr lvl="1"/>
            <a:r>
              <a:rPr lang="en-ZA" sz="2000" dirty="0" smtClean="0"/>
              <a:t>Many WSAs do not understand the full cost of providing water &amp; ensuring effective asset management and maintenance</a:t>
            </a:r>
          </a:p>
          <a:p>
            <a:pPr lvl="1"/>
            <a:r>
              <a:rPr lang="en-ZA" sz="2000" dirty="0" smtClean="0"/>
              <a:t>WSAs are not appropriately ring-fenced &amp; there is disjuncture between the billing services and water services resulting in inappropriate tariffs, poor billing &amp; revenue collection </a:t>
            </a:r>
          </a:p>
          <a:p>
            <a:pPr lvl="1"/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991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Objectives of  of ER </a:t>
            </a:r>
            <a:endParaRPr lang="en-Z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Encourage efficient, affordable service provision (productive efficiency).</a:t>
            </a:r>
          </a:p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Set charges/tariffs for cost recovery to ensure long-term financial viability.</a:t>
            </a:r>
          </a:p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Ensure alignment between standards for service delivery (consumer protection) and charges/tariffs and funding requirements.</a:t>
            </a:r>
          </a:p>
          <a:p>
            <a:pPr marL="2286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ZA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634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Objectives of  ER (Cont)</a:t>
            </a:r>
            <a:r>
              <a:rPr lang="en-ZA" dirty="0" smtClean="0">
                <a:solidFill>
                  <a:srgbClr val="FF0000"/>
                </a:solidFill>
              </a:rPr>
              <a:t> </a:t>
            </a:r>
            <a:endParaRPr lang="en-ZA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Encourage appropriate investment (including extension of services).</a:t>
            </a:r>
          </a:p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Ensure the affordability of services to low income groups (social/equity objectives).</a:t>
            </a:r>
          </a:p>
          <a:p>
            <a:pPr lvl="0"/>
            <a:r>
              <a:rPr lang="en-ZA" sz="2800" dirty="0" smtClean="0">
                <a:solidFill>
                  <a:schemeClr val="accent2">
                    <a:lumMod val="75000"/>
                  </a:schemeClr>
                </a:solidFill>
              </a:rPr>
              <a:t>Provide dispute resolution mechanisms.</a:t>
            </a:r>
          </a:p>
          <a:p>
            <a:pPr marL="2286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ZA" dirty="0" smtClean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634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Definition of ER </a:t>
            </a:r>
            <a:endParaRPr lang="en-Z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2286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b="1" i="1" dirty="0">
                <a:latin typeface="Calibri"/>
                <a:ea typeface="Calibri"/>
                <a:cs typeface="Times New Roman"/>
              </a:rPr>
              <a:t>“setting the rules to control, monitor, enforce and/or change  tariffs/charges, tariff/charge determination structures and service standards for the water sector whilst recognising and supporting government policy and  broader social, environmental and economic imperatives” </a:t>
            </a:r>
            <a:endParaRPr lang="en-ZA" dirty="0">
              <a:latin typeface="Calibri"/>
              <a:ea typeface="Calibri"/>
              <a:cs typeface="Times New Roman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6343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ER Scope </a:t>
            </a:r>
            <a:r>
              <a:rPr lang="en-ZA" dirty="0" smtClean="0"/>
              <a:t>(</a:t>
            </a:r>
            <a:r>
              <a:rPr lang="en-ZA" dirty="0"/>
              <a:t>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>
            <a:normAutofit/>
          </a:bodyPr>
          <a:lstStyle/>
          <a:p>
            <a:r>
              <a:rPr lang="en-ZA" dirty="0" smtClean="0"/>
              <a:t>Where DWA, TCTA, WBs or CMAs are setting charges, the ER can </a:t>
            </a:r>
            <a:r>
              <a:rPr lang="en-ZA" b="1" i="1" dirty="0" smtClean="0"/>
              <a:t>determine  </a:t>
            </a:r>
            <a:r>
              <a:rPr lang="en-ZA" dirty="0" smtClean="0"/>
              <a:t>what those charges should be</a:t>
            </a:r>
          </a:p>
          <a:p>
            <a:r>
              <a:rPr lang="en-ZA" dirty="0" smtClean="0"/>
              <a:t>Where municipalities (WSA) are setting tariffs, the role of the ER is 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limited to setting norms and standards for tariff determination and service standards</a:t>
            </a:r>
          </a:p>
          <a:p>
            <a:pPr lvl="1"/>
            <a:endParaRPr lang="en-ZA" dirty="0"/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9221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Functions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7A9F-7119-48DE-97F1-9B8003F793FE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451201"/>
              </p:ext>
            </p:extLst>
          </p:nvPr>
        </p:nvGraphicFramePr>
        <p:xfrm>
          <a:off x="611560" y="1700808"/>
          <a:ext cx="8064895" cy="3950208"/>
        </p:xfrm>
        <a:graphic>
          <a:graphicData uri="http://schemas.openxmlformats.org/drawingml/2006/table">
            <a:tbl>
              <a:tblPr firstRow="1" firstCol="1" bandRow="1"/>
              <a:tblGrid>
                <a:gridCol w="2191327"/>
                <a:gridCol w="2191327"/>
                <a:gridCol w="1899150"/>
                <a:gridCol w="1783091"/>
              </a:tblGrid>
              <a:tr h="502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Regulatory   scope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Regulatory  function/s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 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Regulatory objective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Calibri"/>
                          <a:cs typeface="FuturaBT-Bold"/>
                        </a:rPr>
                        <a:t>Regulatory inter-dependencies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5601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Water resource management charges - DWA/CMAs</a:t>
                      </a:r>
                      <a:endParaRPr lang="en-Z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rules for raw water management charges determination.</a:t>
                      </a:r>
                      <a:endParaRPr lang="en-ZA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ZA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Approve raw water management  charges.</a:t>
                      </a:r>
                      <a:endParaRPr lang="en-ZA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reasonable charges to achieve catchment objectives.</a:t>
                      </a:r>
                      <a:endParaRPr lang="en-ZA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 / social (CMS)</a:t>
                      </a:r>
                      <a:endParaRPr lang="en-ZA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1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Ensure financial sustainability of WM institutions.</a:t>
                      </a:r>
                      <a:endParaRPr lang="en-ZA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 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4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Set special drought and seasonal tariffs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Water conservation and demand management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Environmental/social</a:t>
                      </a:r>
                      <a:endParaRPr lang="en-Z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442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Dispute resolution/ Regulatory review regarding charges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Deal with disputes/appeals.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MS PGothic"/>
                          <a:cs typeface="Arial"/>
                        </a:rPr>
                        <a:t>Contractual/legal</a:t>
                      </a:r>
                      <a:endParaRPr lang="en-Z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67001"/>
      </p:ext>
    </p:extLst>
  </p:cSld>
  <p:clrMapOvr>
    <a:masterClrMapping/>
  </p:clrMapOvr>
</p:sld>
</file>

<file path=ppt/theme/theme1.xml><?xml version="1.0" encoding="utf-8"?>
<a:theme xmlns:a="http://schemas.openxmlformats.org/drawingml/2006/main" name="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WAF PPT template">
  <a:themeElements>
    <a:clrScheme name="DWAF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WAF PPT template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5" charset="0"/>
          </a:defRPr>
        </a:defPPr>
      </a:lstStyle>
    </a:lnDef>
  </a:objectDefaults>
  <a:extraClrSchemeLst>
    <a:extraClrScheme>
      <a:clrScheme name="DWAF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AF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AF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DWAF PPT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</TotalTime>
  <Words>2483</Words>
  <Application>Microsoft Office PowerPoint</Application>
  <PresentationFormat>On-screen Show (4:3)</PresentationFormat>
  <Paragraphs>649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DWAF PPT template</vt:lpstr>
      <vt:lpstr>1_DWAF PPT template</vt:lpstr>
      <vt:lpstr>2_DWAF PPT template</vt:lpstr>
      <vt:lpstr>Economic Regulator: Options and Models Report</vt:lpstr>
      <vt:lpstr>Why is stronger Economic regulation needed?</vt:lpstr>
      <vt:lpstr>Why stronger ER is needed?</vt:lpstr>
      <vt:lpstr>Why stronger ER is needed</vt:lpstr>
      <vt:lpstr>Objectives of  of ER </vt:lpstr>
      <vt:lpstr>Objectives of  ER (Cont) </vt:lpstr>
      <vt:lpstr>Definition of ER </vt:lpstr>
      <vt:lpstr>ER Scope (Cont.)</vt:lpstr>
      <vt:lpstr>Functions</vt:lpstr>
      <vt:lpstr>Functions (cont.)</vt:lpstr>
      <vt:lpstr>Functions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Corporate Forms</vt:lpstr>
      <vt:lpstr>PowerPoint Presentation</vt:lpstr>
      <vt:lpstr>Organisational Design</vt:lpstr>
      <vt:lpstr>PowerPoint Presentation</vt:lpstr>
      <vt:lpstr>Organisational Design</vt:lpstr>
      <vt:lpstr>Cost of Economic Regulator</vt:lpstr>
      <vt:lpstr>Cost of Economic Regulator</vt:lpstr>
      <vt:lpstr>Cost of Economic Regulation </vt:lpstr>
      <vt:lpstr>Cost of Economic Regulation</vt:lpstr>
      <vt:lpstr>Cost of Economic Regulator</vt:lpstr>
      <vt:lpstr>Sources of Revenue</vt:lpstr>
      <vt:lpstr>Sources of Revenue</vt:lpstr>
      <vt:lpstr>Sources of Revenue</vt:lpstr>
      <vt:lpstr>Sources of Revenue</vt:lpstr>
      <vt:lpstr>Summary Recommendations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Regulator: Options and Models Report</dc:title>
  <dc:creator>Adelaide Cupido</dc:creator>
  <cp:lastModifiedBy>Adelaide Cupido</cp:lastModifiedBy>
  <cp:revision>135</cp:revision>
  <dcterms:created xsi:type="dcterms:W3CDTF">2013-01-30T08:12:47Z</dcterms:created>
  <dcterms:modified xsi:type="dcterms:W3CDTF">2013-05-15T10:35:17Z</dcterms:modified>
</cp:coreProperties>
</file>